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300" r:id="rId3"/>
    <p:sldId id="291" r:id="rId4"/>
    <p:sldId id="303" r:id="rId5"/>
    <p:sldId id="304" r:id="rId6"/>
    <p:sldId id="305" r:id="rId7"/>
    <p:sldId id="299" r:id="rId8"/>
    <p:sldId id="257" r:id="rId9"/>
    <p:sldId id="282" r:id="rId10"/>
    <p:sldId id="276" r:id="rId11"/>
    <p:sldId id="285" r:id="rId12"/>
    <p:sldId id="287" r:id="rId13"/>
    <p:sldId id="288" r:id="rId14"/>
    <p:sldId id="297" r:id="rId15"/>
    <p:sldId id="298" r:id="rId16"/>
    <p:sldId id="289" r:id="rId17"/>
    <p:sldId id="277" r:id="rId18"/>
    <p:sldId id="301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7524D"/>
    <a:srgbClr val="F8CECC"/>
    <a:srgbClr val="4472C3"/>
    <a:srgbClr val="DC2680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/>
    <p:restoredTop sz="96296"/>
  </p:normalViewPr>
  <p:slideViewPr>
    <p:cSldViewPr snapToGrid="0" snapToObjects="1">
      <p:cViewPr varScale="1">
        <p:scale>
          <a:sx n="127" d="100"/>
          <a:sy n="127" d="100"/>
        </p:scale>
        <p:origin x="11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5A5-2143-1345-BBA1-B32267CAF9B5}" type="datetimeFigureOut">
              <a:rPr lang="de-DE" smtClean="0"/>
              <a:t>13.08.20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924-6901-7B40-AEEB-356EC7962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9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3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3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01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2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3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6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54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35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17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1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54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81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2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8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8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5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2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31.01.20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Hot Topics in Networking - Simon Schwarz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3D1F4C7-E7FD-814C-996E-6B4DFE7BF75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6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.vox-cdn.com/thumbor/nQ5aqmJ_DA5-Dsm82McDmyHr2dM=/0x84:1600x984/1600x900/cdn.vox-cdn.com/uploads/chorus_image/image/49054581/akrales_160307_0970_a_0127.0.0.0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2BC39156-4703-7243-9D59-806855B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6FD558B8-D733-3343-873E-C916CEC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Königin, Text, drinnen, verschiedene enthält.&#10;&#10;Automatisch generierte Beschreibung">
            <a:extLst>
              <a:ext uri="{FF2B5EF4-FFF2-40B4-BE49-F238E27FC236}">
                <a16:creationId xmlns:a16="http://schemas.microsoft.com/office/drawing/2014/main" id="{3CE7CA0E-A00C-5047-B088-B51E4A4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7"/>
          <a:stretch/>
        </p:blipFill>
        <p:spPr>
          <a:xfrm>
            <a:off x="-1" y="-550718"/>
            <a:ext cx="9144000" cy="5854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015B21-20EB-EB40-AE1F-C10EE66B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636347"/>
            <a:ext cx="9144000" cy="6650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Survey of Monte Carlo Tree Search Methods</a:t>
            </a:r>
          </a:p>
        </p:txBody>
      </p: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5AF3CDA1-278E-344B-A510-9A80CE74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20947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67" y="763612"/>
            <a:ext cx="5264365" cy="553619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A61B4F-E171-6D46-9841-732D3721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5001774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“all moves as first”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more nodes per simulation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and actual choices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value: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AMAF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-score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A8406441-891F-044F-A745-D75B48A2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6257F7-8EB4-8547-B2B2-9494F4348CF2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endParaRPr lang="de-DE" sz="20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3" y="933732"/>
                <a:ext cx="8576247" cy="53571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"Rapid Action Evaluation”</a:t>
                </a: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RAVE – Combine UCT and AMAF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𝑅𝐴𝑉𝐸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de-DE" sz="2200" dirty="0"/>
                  <a:t>       </a:t>
                </a:r>
              </a:p>
              <a:p>
                <a:pPr lvl="1"/>
                <a:r>
                  <a:rPr lang="de-DE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de-DE" sz="2200" dirty="0"/>
              </a:p>
              <a:p>
                <a:endParaRPr lang="de-DE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Equivalence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Parameter </a:t>
                </a:r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K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number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simulations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UCT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AMAF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have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equal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Generalization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GRAVE –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modify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ancestor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selection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procedure</a:t>
                </a:r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3" y="933732"/>
                <a:ext cx="8576247" cy="5357125"/>
              </a:xfrm>
              <a:blipFill>
                <a:blip r:embed="rId3"/>
                <a:stretch>
                  <a:fillRect l="-889" t="-1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4BFBE87-8931-604B-8F07-49B6400EA63A}"/>
              </a:ext>
            </a:extLst>
          </p:cNvPr>
          <p:cNvCxnSpPr>
            <a:cxnSpLocks/>
          </p:cNvCxnSpPr>
          <p:nvPr/>
        </p:nvCxnSpPr>
        <p:spPr>
          <a:xfrm>
            <a:off x="6723261" y="2177752"/>
            <a:ext cx="629392" cy="522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D31D70B-AB04-D148-987E-7BBD2E6B2AF7}"/>
              </a:ext>
            </a:extLst>
          </p:cNvPr>
          <p:cNvSpPr txBox="1"/>
          <p:nvPr/>
        </p:nvSpPr>
        <p:spPr>
          <a:xfrm>
            <a:off x="5453743" y="2624970"/>
            <a:ext cx="379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ancestor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de-DE" sz="16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906F5D-34EF-E544-81FE-76011EFF0881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endParaRPr lang="de-DE" sz="20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9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Avoidance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58366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 negative results when encountering new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unvisited node represents a loss, generate neighbors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Backpropagate only best-case scenario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(inverse) approach for overly optimistic evaluations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3DB6C5A0-A57C-2244-B1CC-EE42A56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62" y="948780"/>
            <a:ext cx="2691094" cy="4440721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6B86511-9B7E-6B4D-9A40-02F2425CE2B5}"/>
              </a:ext>
            </a:extLst>
          </p:cNvPr>
          <p:cNvCxnSpPr>
            <a:cxnSpLocks/>
          </p:cNvCxnSpPr>
          <p:nvPr/>
        </p:nvCxnSpPr>
        <p:spPr>
          <a:xfrm flipV="1">
            <a:off x="6309711" y="5376895"/>
            <a:ext cx="202887" cy="446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C814FF-A2E5-2A49-9317-78A23E1F0137}"/>
              </a:ext>
            </a:extLst>
          </p:cNvPr>
          <p:cNvSpPr txBox="1"/>
          <p:nvPr/>
        </p:nvSpPr>
        <p:spPr>
          <a:xfrm>
            <a:off x="5503177" y="5803168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8C621DA-9EFE-B948-B696-E10068B99BAD}"/>
              </a:ext>
            </a:extLst>
          </p:cNvPr>
          <p:cNvCxnSpPr>
            <a:cxnSpLocks/>
          </p:cNvCxnSpPr>
          <p:nvPr/>
        </p:nvCxnSpPr>
        <p:spPr>
          <a:xfrm flipH="1" flipV="1">
            <a:off x="7595455" y="5376894"/>
            <a:ext cx="321637" cy="52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280A8E-D32F-BF47-90CD-499B65B3CDE1}"/>
              </a:ext>
            </a:extLst>
          </p:cNvPr>
          <p:cNvCxnSpPr>
            <a:cxnSpLocks/>
          </p:cNvCxnSpPr>
          <p:nvPr/>
        </p:nvCxnSpPr>
        <p:spPr>
          <a:xfrm flipV="1">
            <a:off x="8305514" y="5389502"/>
            <a:ext cx="340775" cy="519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52049-79B3-3549-AFDF-4246587D75D3}"/>
              </a:ext>
            </a:extLst>
          </p:cNvPr>
          <p:cNvSpPr txBox="1"/>
          <p:nvPr/>
        </p:nvSpPr>
        <p:spPr>
          <a:xfrm>
            <a:off x="7357907" y="5892977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states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5E1D6CF-8DDA-7649-AF17-729EAFB533CD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</p:txBody>
      </p:sp>
    </p:spTree>
    <p:extLst>
      <p:ext uri="{BB962C8B-B14F-4D97-AF65-F5344CB8AC3E}">
        <p14:creationId xmlns:p14="http://schemas.microsoft.com/office/powerpoint/2010/main" val="2149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8730626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Problem: Many similar states and redundant paths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Solution: Use a novelty measure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nov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nodes above a threshold are pruned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For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define a neighborhood of other nodes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2: Compare nodes in the neighborhood to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v,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giving us their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novelty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3: Prune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it is too similar to any other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B3E0D26-32A8-C54C-9C12-263C53695DCF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</p:txBody>
      </p:sp>
    </p:spTree>
    <p:extLst>
      <p:ext uri="{BB962C8B-B14F-4D97-AF65-F5344CB8AC3E}">
        <p14:creationId xmlns:p14="http://schemas.microsoft.com/office/powerpoint/2010/main" val="12846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smetisch enthält.&#10;&#10;Automatisch generierte Beschreibung">
            <a:extLst>
              <a:ext uri="{FF2B5EF4-FFF2-40B4-BE49-F238E27FC236}">
                <a16:creationId xmlns:a16="http://schemas.microsoft.com/office/drawing/2014/main" id="{4EB6E779-26F9-3A4D-8F80-EC8F112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65" y="2431981"/>
            <a:ext cx="6306235" cy="32325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4560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neighboorhood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B7524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the union of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parent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neighborhood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13AB0EF-13E3-9947-AC4E-158394A5BDC3}"/>
              </a:ext>
            </a:extLst>
          </p:cNvPr>
          <p:cNvCxnSpPr>
            <a:cxnSpLocks/>
          </p:cNvCxnSpPr>
          <p:nvPr/>
        </p:nvCxnSpPr>
        <p:spPr>
          <a:xfrm>
            <a:off x="6339678" y="5626715"/>
            <a:ext cx="252711" cy="4917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19AFAB-A21D-E14B-B5D1-A72BC3C30704}"/>
              </a:ext>
            </a:extLst>
          </p:cNvPr>
          <p:cNvSpPr txBox="1"/>
          <p:nvPr/>
        </p:nvSpPr>
        <p:spPr>
          <a:xfrm>
            <a:off x="6339678" y="6069423"/>
            <a:ext cx="71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4820633-90CD-9241-9E00-BF1A8C93E84E}"/>
              </a:ext>
            </a:extLst>
          </p:cNvPr>
          <p:cNvCxnSpPr>
            <a:cxnSpLocks/>
          </p:cNvCxnSpPr>
          <p:nvPr/>
        </p:nvCxnSpPr>
        <p:spPr>
          <a:xfrm>
            <a:off x="6329403" y="4681088"/>
            <a:ext cx="890794" cy="130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173B70D-6FF7-2E4D-BC94-708D22AD9AB7}"/>
              </a:ext>
            </a:extLst>
          </p:cNvPr>
          <p:cNvSpPr txBox="1"/>
          <p:nvPr/>
        </p:nvSpPr>
        <p:spPr>
          <a:xfrm>
            <a:off x="6942852" y="5952765"/>
            <a:ext cx="89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22F81EC-2D02-2B42-8A8E-14874270BF80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</p:txBody>
      </p:sp>
    </p:spTree>
    <p:extLst>
      <p:ext uri="{BB962C8B-B14F-4D97-AF65-F5344CB8AC3E}">
        <p14:creationId xmlns:p14="http://schemas.microsoft.com/office/powerpoint/2010/main" val="12595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2: Compare nodes in the neighborhood to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v,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giving us their similarity or novelty</a:t>
                </a:r>
              </a:p>
              <a:p>
                <a:endParaRPr lang="en-US" sz="2400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(Somewhat) more precisely: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𝑛𝑜𝑣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)) 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size of the smallest set of predicates that are true for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false for all other nodes in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N(v)</a:t>
                </a: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𝑠𝑎𝑓𝑒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¬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𝑠𝑎𝑓𝑒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𝑛𝑜𝑣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=1</m:t>
                    </m:r>
                  </m:oMath>
                </a14:m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3: Prune all nodes with novelty</a:t>
                </a:r>
                <a:r>
                  <a:rPr lang="en-US" sz="2400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&gt;1</m:t>
                    </m:r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  <a:blipFill>
                <a:blip r:embed="rId3"/>
                <a:stretch>
                  <a:fillRect l="-875" t="-1617" r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2F2991B-2C16-164A-932C-C462DE454D4F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</p:txBody>
      </p:sp>
    </p:spTree>
    <p:extLst>
      <p:ext uri="{BB962C8B-B14F-4D97-AF65-F5344CB8AC3E}">
        <p14:creationId xmlns:p14="http://schemas.microsoft.com/office/powerpoint/2010/main" val="361086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A71F8A67-8399-A44C-AB48-9AEF8E56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69" y="3322782"/>
            <a:ext cx="3921801" cy="3049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</a:t>
            </a:r>
            <a:r>
              <a:rPr lang="de-DE" sz="3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Evaluations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After simulation: state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T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has same value as starting point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0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it an improvement?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classify nearby objects: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(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, 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w</a:t>
                </a:r>
                <a:r>
                  <a:rPr lang="en-US" sz="2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A*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-Algorithm: distance to objects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d(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Add. value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∙(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−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𝑇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(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)</m:t>
                        </m:r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  <a:blipFill>
                <a:blip r:embed="rId4"/>
                <a:stretch>
                  <a:fillRect l="-868" t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763A33D3-10B4-974F-B35B-592E8FDD92EF}"/>
              </a:ext>
            </a:extLst>
          </p:cNvPr>
          <p:cNvSpPr/>
          <p:nvPr/>
        </p:nvSpPr>
        <p:spPr>
          <a:xfrm>
            <a:off x="4190858" y="4607409"/>
            <a:ext cx="762284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83EA15E0-0A1A-054B-90BE-66FDE60EA211}"/>
              </a:ext>
            </a:extLst>
          </p:cNvPr>
          <p:cNvCxnSpPr>
            <a:cxnSpLocks/>
          </p:cNvCxnSpPr>
          <p:nvPr/>
        </p:nvCxnSpPr>
        <p:spPr>
          <a:xfrm flipV="1">
            <a:off x="5562600" y="3238960"/>
            <a:ext cx="146916" cy="8870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ADD255F-02A8-4344-AED0-D424AFB58A01}"/>
              </a:ext>
            </a:extLst>
          </p:cNvPr>
          <p:cNvSpPr txBox="1"/>
          <p:nvPr/>
        </p:nvSpPr>
        <p:spPr>
          <a:xfrm>
            <a:off x="4934091" y="2869628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(A,0.8)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90DFFC0D-6454-B449-A545-F6868281EBDB}"/>
              </a:ext>
            </a:extLst>
          </p:cNvPr>
          <p:cNvCxnSpPr>
            <a:cxnSpLocks/>
          </p:cNvCxnSpPr>
          <p:nvPr/>
        </p:nvCxnSpPr>
        <p:spPr>
          <a:xfrm flipV="1">
            <a:off x="7048569" y="3238960"/>
            <a:ext cx="64880" cy="3694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5C9607B-B820-BF4B-AD7A-2EC4A873E150}"/>
              </a:ext>
            </a:extLst>
          </p:cNvPr>
          <p:cNvSpPr txBox="1"/>
          <p:nvPr/>
        </p:nvSpPr>
        <p:spPr>
          <a:xfrm>
            <a:off x="6338025" y="2899593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(B,0.2)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AAAE470-1E06-9F43-98B3-29E60E6EF04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8306751" y="3221101"/>
            <a:ext cx="139068" cy="239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C9C7989E-1527-B442-92E1-CF6415CB0070}"/>
              </a:ext>
            </a:extLst>
          </p:cNvPr>
          <p:cNvSpPr txBox="1"/>
          <p:nvPr/>
        </p:nvSpPr>
        <p:spPr>
          <a:xfrm>
            <a:off x="7531326" y="2851769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(B,0.5)</a:t>
            </a:r>
          </a:p>
        </p:txBody>
      </p:sp>
      <p:pic>
        <p:nvPicPr>
          <p:cNvPr id="34" name="Grafik 33" descr="Ein Bild, das Uhr enthält.&#10;&#10;Automatisch generierte Beschreibung">
            <a:extLst>
              <a:ext uri="{FF2B5EF4-FFF2-40B4-BE49-F238E27FC236}">
                <a16:creationId xmlns:a16="http://schemas.microsoft.com/office/drawing/2014/main" id="{437CC7A6-5B72-3844-AC83-23D68835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33" y="3303046"/>
            <a:ext cx="3920400" cy="304811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F22E7D5-D50F-1242-8AAA-25519B23634B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</p:txBody>
      </p:sp>
    </p:spTree>
    <p:extLst>
      <p:ext uri="{BB962C8B-B14F-4D97-AF65-F5344CB8AC3E}">
        <p14:creationId xmlns:p14="http://schemas.microsoft.com/office/powerpoint/2010/main" val="211231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Case: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ACE3A0-B737-2140-911A-CA97AC47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92EF675-CC40-3246-8AAF-5BAE0719DB66}"/>
              </a:ext>
            </a:extLst>
          </p:cNvPr>
          <p:cNvSpPr/>
          <p:nvPr/>
        </p:nvSpPr>
        <p:spPr>
          <a:xfrm>
            <a:off x="0" y="6035842"/>
            <a:ext cx="76751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 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https://cdn.vox-cdn.com/thumbor/nQ5aqmJ_DA5-Dsm82McDmyHr2dM=/0x84:1600x984/1600x900/cdn.vox-cdn.com/uploads/chorus_image/image/49054581/akrales_160307_0970_a_0127.0.0.0.png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(30.07.2020)</a:t>
            </a:r>
          </a:p>
        </p:txBody>
      </p:sp>
    </p:spTree>
    <p:extLst>
      <p:ext uri="{BB962C8B-B14F-4D97-AF65-F5344CB8AC3E}">
        <p14:creationId xmlns:p14="http://schemas.microsoft.com/office/powerpoint/2010/main" val="176311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Case: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DE39CA67-B74C-1443-95B6-F1FC5C4B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" y="3635763"/>
            <a:ext cx="9037122" cy="26077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C3E006-28BA-EB4C-8A9C-7B6F3AFA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ML-System that beat some of the world’s greatest players in the game of Go (2016)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used in combination with neural networks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 combines policy networks and value networks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11B9C-926A-9A46-B41C-3D8E1933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540621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– Search algorithm that combines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simulations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Addresses Exploration-Exploitation tradeoff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 well out of the box but can be extended and tailored to specifics of current domain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techniques from statistics and probability theory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famous application: games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1FB1F040-1A5F-FD42-988A-36F71C3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C0CD278-CCB2-DB41-BDE1-2B0E99215440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6CC0421A-F3BB-3D47-B3D1-24AEC93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FB671D82-30DC-644D-A376-CB50FD52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202817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 via Tic-Tac-Toe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Case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  <a:p>
            <a:pPr marL="457200" indent="-457200"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53091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 game-playing agent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good/best next move?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represented as a game tree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represent (subset of) states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Still too large to check all actions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MCTS-Idea: Combine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tentative rewards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 “view” of the current game tree iteratively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overthink the term “game”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 applicable search algorithm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2FFB1-0568-F942-B60C-BE2DD7A9BC3F}"/>
              </a:ext>
            </a:extLst>
          </p:cNvPr>
          <p:cNvGrpSpPr/>
          <p:nvPr/>
        </p:nvGrpSpPr>
        <p:grpSpPr>
          <a:xfrm>
            <a:off x="5730899" y="1236184"/>
            <a:ext cx="3348800" cy="3958033"/>
            <a:chOff x="5647774" y="1236184"/>
            <a:chExt cx="3348800" cy="3958033"/>
          </a:xfrm>
        </p:grpSpPr>
        <p:pic>
          <p:nvPicPr>
            <p:cNvPr id="4" name="Grafik 3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0CA059F1-AB1E-C641-B536-EED9B45E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489" y="2208013"/>
              <a:ext cx="3085085" cy="2986204"/>
            </a:xfrm>
            <a:prstGeom prst="rect">
              <a:avLst/>
            </a:prstGeom>
          </p:spPr>
        </p:pic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E2D658E-275F-1A4F-A30A-C93ED625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9482" y="1663783"/>
              <a:ext cx="115621" cy="6274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1DEC74E-E8FD-9146-B4BA-2C95E411E4A3}"/>
                </a:ext>
              </a:extLst>
            </p:cNvPr>
            <p:cNvSpPr txBox="1"/>
            <p:nvPr/>
          </p:nvSpPr>
          <p:spPr>
            <a:xfrm>
              <a:off x="6905705" y="1236184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state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game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3003468-73C9-6248-B224-13EAFD72C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896" y="2585545"/>
              <a:ext cx="383629" cy="297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7855E3D-3F7E-0B4D-B7E8-8B1FE8FBB4F5}"/>
                </a:ext>
              </a:extLst>
            </p:cNvPr>
            <p:cNvSpPr txBox="1"/>
            <p:nvPr/>
          </p:nvSpPr>
          <p:spPr>
            <a:xfrm>
              <a:off x="5647774" y="2216213"/>
              <a:ext cx="155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(legal)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action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163023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C31AB8-142B-AA4A-B6AA-49EF011C6D20}"/>
              </a:ext>
            </a:extLst>
          </p:cNvPr>
          <p:cNvGrpSpPr/>
          <p:nvPr/>
        </p:nvGrpSpPr>
        <p:grpSpPr>
          <a:xfrm>
            <a:off x="2669721" y="897208"/>
            <a:ext cx="5060779" cy="5402596"/>
            <a:chOff x="3744884" y="888262"/>
            <a:chExt cx="5060779" cy="5402596"/>
          </a:xfrm>
        </p:grpSpPr>
        <p:pic>
          <p:nvPicPr>
            <p:cNvPr id="9" name="Grafik 8" descr="Ein Bild, das Spiel enthält.&#10;&#10;Automatisch generierte Beschreibung">
              <a:extLst>
                <a:ext uri="{FF2B5EF4-FFF2-40B4-BE49-F238E27FC236}">
                  <a16:creationId xmlns:a16="http://schemas.microsoft.com/office/drawing/2014/main" id="{D26F373E-F5D9-5145-8154-3603E160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2128" y="1909265"/>
              <a:ext cx="3633535" cy="3002400"/>
            </a:xfrm>
            <a:prstGeom prst="rect">
              <a:avLst/>
            </a:prstGeom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1143FB67-408A-4F42-AC83-31A718D50705}"/>
                </a:ext>
              </a:extLst>
            </p:cNvPr>
            <p:cNvGrpSpPr/>
            <p:nvPr/>
          </p:nvGrpSpPr>
          <p:grpSpPr>
            <a:xfrm>
              <a:off x="3744884" y="888262"/>
              <a:ext cx="3307683" cy="5402596"/>
              <a:chOff x="1105593" y="912713"/>
              <a:chExt cx="3307683" cy="5402596"/>
            </a:xfrm>
          </p:grpSpPr>
          <p:pic>
            <p:nvPicPr>
              <p:cNvPr id="4" name="Grafik 3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0443144A-F815-E04E-BDAD-11CAA857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593" y="2339547"/>
                <a:ext cx="1197183" cy="1197183"/>
              </a:xfrm>
              <a:prstGeom prst="rect">
                <a:avLst/>
              </a:prstGeom>
            </p:spPr>
          </p:pic>
          <p:pic>
            <p:nvPicPr>
              <p:cNvPr id="11" name="Grafik 10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926D1D2E-8C99-0540-9CDF-946C0745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909" y="5116509"/>
                <a:ext cx="1198800" cy="1198800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67DE6E90-DBA2-A047-A2A1-61CFBBD8610D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2302776" y="2938139"/>
                <a:ext cx="1001533" cy="2691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D671600C-D69B-5C4C-A21A-7A396C2E5CED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3304309" y="4728258"/>
                <a:ext cx="415636" cy="3882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Grafik 32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291B0130-26E8-CB4C-999A-B012538B0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9720" y="912713"/>
                <a:ext cx="1198800" cy="1198800"/>
              </a:xfrm>
              <a:prstGeom prst="rect">
                <a:avLst/>
              </a:prstGeom>
            </p:spPr>
          </p:pic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9FB97994-FC91-6845-A145-3A09E3B3E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945" y="1928872"/>
                <a:ext cx="693331" cy="1232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B1A1257-D236-BF42-B613-9707BE024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 – Selection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0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6E9A11A-CF78-FD40-8792-F52D7A8F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 – Expansion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 – Simulation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9E81D3F-6841-DF43-8AD6-F8AF3233BC0D}"/>
              </a:ext>
            </a:extLst>
          </p:cNvPr>
          <p:cNvGrpSpPr/>
          <p:nvPr/>
        </p:nvGrpSpPr>
        <p:grpSpPr>
          <a:xfrm>
            <a:off x="3165141" y="1257879"/>
            <a:ext cx="4689746" cy="4898372"/>
            <a:chOff x="4381887" y="1292018"/>
            <a:chExt cx="4689746" cy="4898372"/>
          </a:xfrm>
        </p:grpSpPr>
        <p:pic>
          <p:nvPicPr>
            <p:cNvPr id="6" name="Grafik 5" descr="Ein Bild, das Mann, sitzend, Tisch, Foto enthält.&#10;&#10;Automatisch generierte Beschreibung">
              <a:extLst>
                <a:ext uri="{FF2B5EF4-FFF2-40B4-BE49-F238E27FC236}">
                  <a16:creationId xmlns:a16="http://schemas.microsoft.com/office/drawing/2014/main" id="{3A085B5A-C5D9-3844-A59D-640A09A7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833" y="1292018"/>
              <a:ext cx="3628800" cy="4889426"/>
            </a:xfrm>
            <a:prstGeom prst="rect">
              <a:avLst/>
            </a:prstGeom>
          </p:spPr>
        </p:pic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D671600C-D69B-5C4C-A21A-7A396C2E5CED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87" y="5629580"/>
              <a:ext cx="1163013" cy="3622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fik 17" descr="Ein Bild, das Bildschirm, Gebäude, Spiel enthält.&#10;&#10;Automatisch generierte Beschreibung">
              <a:extLst>
                <a:ext uri="{FF2B5EF4-FFF2-40B4-BE49-F238E27FC236}">
                  <a16:creationId xmlns:a16="http://schemas.microsoft.com/office/drawing/2014/main" id="{0AD43484-519D-0A41-B8F8-6362DF638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887" y="4991590"/>
              <a:ext cx="1198800" cy="119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16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ll, Mann enthält.&#10;&#10;Automatisch generierte Beschreibung">
            <a:extLst>
              <a:ext uri="{FF2B5EF4-FFF2-40B4-BE49-F238E27FC236}">
                <a16:creationId xmlns:a16="http://schemas.microsoft.com/office/drawing/2014/main" id="{67D5A07E-776B-A649-A557-069F37D5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14" y="1986209"/>
            <a:ext cx="3632400" cy="30014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6E9A11A-CF78-FD40-8792-F52D7A8F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 – Backpropagation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 on to the next iteration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-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Variations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539DC11-58BE-5F49-9EE0-85E11728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8599997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Tic-Tac-Toe: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shallow game tree:</a:t>
            </a:r>
            <a:r>
              <a:rPr lang="en-US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narrow game tree: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meaningful states: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actually different game states</a:t>
            </a:r>
            <a:endParaRPr lang="en-US" sz="2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 to generalize: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 Policy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 [1]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 and (G)RAVE [2,3,4]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Avoidance [5]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 Pruning [5]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Knowledge-Based Evaluations [5]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4" name="Eckige Klammer rechts 3">
            <a:extLst>
              <a:ext uri="{FF2B5EF4-FFF2-40B4-BE49-F238E27FC236}">
                <a16:creationId xmlns:a16="http://schemas.microsoft.com/office/drawing/2014/main" id="{30D060C4-0273-BF48-8CDE-40959C316178}"/>
              </a:ext>
            </a:extLst>
          </p:cNvPr>
          <p:cNvSpPr/>
          <p:nvPr/>
        </p:nvSpPr>
        <p:spPr>
          <a:xfrm>
            <a:off x="5070764" y="1403499"/>
            <a:ext cx="103909" cy="62345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3643E9-C7CB-3544-ADB7-02D5AE835BC1}"/>
              </a:ext>
            </a:extLst>
          </p:cNvPr>
          <p:cNvSpPr txBox="1"/>
          <p:nvPr/>
        </p:nvSpPr>
        <p:spPr>
          <a:xfrm>
            <a:off x="5216236" y="1465060"/>
            <a:ext cx="2483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de-DE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simulations</a:t>
            </a:r>
            <a:endParaRPr lang="de-DE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Eckige Klammer rechts 10">
            <a:extLst>
              <a:ext uri="{FF2B5EF4-FFF2-40B4-BE49-F238E27FC236}">
                <a16:creationId xmlns:a16="http://schemas.microsoft.com/office/drawing/2014/main" id="{C11EC5FB-22D4-A047-9181-CD0215448503}"/>
              </a:ext>
            </a:extLst>
          </p:cNvPr>
          <p:cNvSpPr/>
          <p:nvPr/>
        </p:nvSpPr>
        <p:spPr>
          <a:xfrm>
            <a:off x="7382741" y="2088347"/>
            <a:ext cx="88323" cy="360808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B41345-DF2E-F945-B828-B25782CFEAC2}"/>
              </a:ext>
            </a:extLst>
          </p:cNvPr>
          <p:cNvSpPr txBox="1"/>
          <p:nvPr/>
        </p:nvSpPr>
        <p:spPr>
          <a:xfrm>
            <a:off x="7520792" y="1859699"/>
            <a:ext cx="11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</a:t>
            </a:r>
            <a:r>
              <a:rPr lang="de-DE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de-DE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6BAE6D6-9D7A-F04E-AD0C-F51061C02CA5}"/>
              </a:ext>
            </a:extLst>
          </p:cNvPr>
          <p:cNvSpPr txBox="1"/>
          <p:nvPr/>
        </p:nvSpPr>
        <p:spPr>
          <a:xfrm>
            <a:off x="6727031" y="2970178"/>
            <a:ext cx="28315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 Kocsis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Szepesvári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Bandit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Monte 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Planning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B94ED7-8BE3-E447-A946-76148EDF7EAA}"/>
              </a:ext>
            </a:extLst>
          </p:cNvPr>
          <p:cNvSpPr txBox="1"/>
          <p:nvPr/>
        </p:nvSpPr>
        <p:spPr>
          <a:xfrm>
            <a:off x="6734477" y="3505774"/>
            <a:ext cx="2059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[2]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Gelly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Silver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online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offline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UCT, 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2007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905DE6-08F0-6244-BE8D-B93B4E87F020}"/>
              </a:ext>
            </a:extLst>
          </p:cNvPr>
          <p:cNvSpPr txBox="1"/>
          <p:nvPr/>
        </p:nvSpPr>
        <p:spPr>
          <a:xfrm>
            <a:off x="6734477" y="4100727"/>
            <a:ext cx="248577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[3]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Gelly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Silver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Monte-Carlo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search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rapid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action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Go,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2011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F3DD660-619F-CE49-92B5-7AC1AED59A23}"/>
              </a:ext>
            </a:extLst>
          </p:cNvPr>
          <p:cNvSpPr txBox="1"/>
          <p:nvPr/>
        </p:nvSpPr>
        <p:spPr>
          <a:xfrm>
            <a:off x="6727031" y="4794660"/>
            <a:ext cx="278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[4]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Cazenave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Generalized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Rapid Action Evaluation,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021057E-5924-084D-89BC-4063CB84B3D5}"/>
              </a:ext>
            </a:extLst>
          </p:cNvPr>
          <p:cNvSpPr txBox="1"/>
          <p:nvPr/>
        </p:nvSpPr>
        <p:spPr>
          <a:xfrm>
            <a:off x="6727031" y="5310003"/>
            <a:ext cx="2302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[5]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Soemers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Enhancements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Real-Time Monte-Carlo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 in General Video Game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2EDEDE-6182-F646-BCCE-01F1580FD0AE}"/>
              </a:ext>
            </a:extLst>
          </p:cNvPr>
          <p:cNvGrpSpPr/>
          <p:nvPr/>
        </p:nvGrpSpPr>
        <p:grpSpPr>
          <a:xfrm>
            <a:off x="5424629" y="2676831"/>
            <a:ext cx="3594633" cy="3479420"/>
            <a:chOff x="5390762" y="1757511"/>
            <a:chExt cx="3594633" cy="3479420"/>
          </a:xfrm>
        </p:grpSpPr>
        <p:pic>
          <p:nvPicPr>
            <p:cNvPr id="9" name="Grafik 8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F649E69F-5280-CC4E-820A-1019695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762" y="1757511"/>
              <a:ext cx="3594633" cy="347942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FE53EE-F62E-9841-B927-2A5A7297B390}"/>
                </a:ext>
              </a:extLst>
            </p:cNvPr>
            <p:cNvSpPr txBox="1"/>
            <p:nvPr/>
          </p:nvSpPr>
          <p:spPr>
            <a:xfrm>
              <a:off x="5834882" y="2293829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256004-B370-B64D-B2AA-6EB08969355C}"/>
                </a:ext>
              </a:extLst>
            </p:cNvPr>
            <p:cNvSpPr txBox="1"/>
            <p:nvPr/>
          </p:nvSpPr>
          <p:spPr>
            <a:xfrm>
              <a:off x="7779438" y="2283355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D95CC9-49D1-2B41-8705-1D4AA6C196C0}"/>
                </a:ext>
              </a:extLst>
            </p:cNvPr>
            <p:cNvSpPr txBox="1"/>
            <p:nvPr/>
          </p:nvSpPr>
          <p:spPr>
            <a:xfrm>
              <a:off x="6709974" y="229029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739FD8A-CC54-3C45-9452-5FFC50899972}"/>
                </a:ext>
              </a:extLst>
            </p:cNvPr>
            <p:cNvSpPr txBox="1"/>
            <p:nvPr/>
          </p:nvSpPr>
          <p:spPr>
            <a:xfrm>
              <a:off x="6840493" y="1802667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C19307D-0208-8D43-ABC1-703A05065B70}"/>
                </a:ext>
              </a:extLst>
            </p:cNvPr>
            <p:cNvSpPr txBox="1"/>
            <p:nvPr/>
          </p:nvSpPr>
          <p:spPr>
            <a:xfrm>
              <a:off x="5850510" y="2815623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0C6748-7DE7-B14B-B6CE-591455B1C3D2}"/>
                </a:ext>
              </a:extLst>
            </p:cNvPr>
            <p:cNvSpPr txBox="1"/>
            <p:nvPr/>
          </p:nvSpPr>
          <p:spPr>
            <a:xfrm>
              <a:off x="6853669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FE162F2-B661-8448-8D09-580027533014}"/>
                </a:ext>
              </a:extLst>
            </p:cNvPr>
            <p:cNvSpPr txBox="1"/>
            <p:nvPr/>
          </p:nvSpPr>
          <p:spPr>
            <a:xfrm>
              <a:off x="7874802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de-DE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(3)</a:t>
              </a:r>
              <a:endParaRPr lang="de-DE" sz="16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3569F7C3-87C4-6A4F-BFCE-99D0FABF6DA4}"/>
              </a:ext>
            </a:extLst>
          </p:cNvPr>
          <p:cNvSpPr txBox="1"/>
          <p:nvPr/>
        </p:nvSpPr>
        <p:spPr>
          <a:xfrm>
            <a:off x="7001008" y="1370945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s(v)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0393C5C-223B-244F-83B4-F27DB256E8D6}"/>
              </a:ext>
            </a:extLst>
          </p:cNvPr>
          <p:cNvSpPr txBox="1"/>
          <p:nvPr/>
        </p:nvSpPr>
        <p:spPr>
          <a:xfrm>
            <a:off x="7908651" y="136758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a(v)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9C4C968-AE34-164A-B36C-38006A818438}"/>
              </a:ext>
            </a:extLst>
          </p:cNvPr>
          <p:cNvSpPr txBox="1"/>
          <p:nvPr/>
        </p:nvSpPr>
        <p:spPr>
          <a:xfrm>
            <a:off x="7001008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Q(v)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35388E-54E6-EA47-B1F5-D12709D8F3B3}"/>
              </a:ext>
            </a:extLst>
          </p:cNvPr>
          <p:cNvSpPr txBox="1"/>
          <p:nvPr/>
        </p:nvSpPr>
        <p:spPr>
          <a:xfrm>
            <a:off x="7908651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N(v)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9BD14BF-6DA4-4C4A-BF78-9533B5C58E82}"/>
              </a:ext>
            </a:extLst>
          </p:cNvPr>
          <p:cNvSpPr txBox="1"/>
          <p:nvPr/>
        </p:nvSpPr>
        <p:spPr>
          <a:xfrm>
            <a:off x="7000973" y="939075"/>
            <a:ext cx="1815392" cy="4308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de-DE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A920FCE1-9F92-334A-80DB-947683A4E7A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221946" y="2244901"/>
            <a:ext cx="686705" cy="43193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486011B-6767-9240-975B-1B59CCCB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5858086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“Upper Confidence Bound for Trees”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state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represented by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incoming action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total simulation reward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number of times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been visited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Add. data structures possible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N(a)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23" name="Datumsplatzhalter 5">
            <a:extLst>
              <a:ext uri="{FF2B5EF4-FFF2-40B4-BE49-F238E27FC236}">
                <a16:creationId xmlns:a16="http://schemas.microsoft.com/office/drawing/2014/main" id="{EC9859AC-93A1-3F40-B4AD-04F21B63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2658B2C-BEFF-294C-900C-71D61BA0F674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endParaRPr lang="de-DE" sz="20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9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DC3499A-6E8E-4F47-89AC-8811645B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63" y="931707"/>
            <a:ext cx="4737514" cy="273957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Child node selection: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Multi-Armed-Bandits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4354538-8693-E14E-B881-EA86369F114D}"/>
              </a:ext>
            </a:extLst>
          </p:cNvPr>
          <p:cNvGrpSpPr/>
          <p:nvPr/>
        </p:nvGrpSpPr>
        <p:grpSpPr>
          <a:xfrm>
            <a:off x="1116282" y="3070106"/>
            <a:ext cx="6911434" cy="2348697"/>
            <a:chOff x="1603916" y="976647"/>
            <a:chExt cx="6911434" cy="2348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/>
                <p:nvPr/>
              </p:nvSpPr>
              <p:spPr>
                <a:xfrm>
                  <a:off x="2203241" y="2234148"/>
                  <a:ext cx="4737515" cy="109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𝑈𝐶𝑇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241" y="2234148"/>
                  <a:ext cx="4737515" cy="1091196"/>
                </a:xfrm>
                <a:prstGeom prst="rect">
                  <a:avLst/>
                </a:prstGeom>
                <a:blipFill>
                  <a:blip r:embed="rId3"/>
                  <a:stretch>
                    <a:fillRect l="-802" r="-187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2D9E399-3CB1-944D-AA2F-054F65A10196}"/>
                </a:ext>
              </a:extLst>
            </p:cNvPr>
            <p:cNvSpPr txBox="1"/>
            <p:nvPr/>
          </p:nvSpPr>
          <p:spPr>
            <a:xfrm>
              <a:off x="1603916" y="988652"/>
              <a:ext cx="315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err="1">
                  <a:solidFill>
                    <a:schemeClr val="accent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Exploitation</a:t>
              </a:r>
              <a:r>
                <a:rPr lang="de-DE" sz="2000" dirty="0">
                  <a:solidFill>
                    <a:schemeClr val="accent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– follow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paths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deemed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valuable</a:t>
              </a:r>
              <a:endPara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E8279E6-CE95-B248-AE39-211B9877439B}"/>
                </a:ext>
              </a:extLst>
            </p:cNvPr>
            <p:cNvSpPr txBox="1"/>
            <p:nvPr/>
          </p:nvSpPr>
          <p:spPr>
            <a:xfrm>
              <a:off x="5355696" y="976647"/>
              <a:ext cx="315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accent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Exploration 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–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discover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new</a:t>
              </a:r>
              <a:r>
                <a:rPr lang="de-DE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paths</a:t>
              </a:r>
              <a:endPara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80F60970-F0FC-7942-913A-57AF14F6FDAE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183743" y="1696538"/>
              <a:ext cx="765259" cy="71150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B074D17-7EC4-3848-B6D0-463004A6B888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229978" y="1684533"/>
              <a:ext cx="705545" cy="54961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D92E8ED-82CF-404B-AB65-EF8BA204B009}"/>
                  </a:ext>
                </a:extLst>
              </p:cNvPr>
              <p:cNvSpPr txBox="1"/>
              <p:nvPr/>
            </p:nvSpPr>
            <p:spPr>
              <a:xfrm>
                <a:off x="3563722" y="936568"/>
                <a:ext cx="3401636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 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𝑐h𝑖𝑙𝑑𝑟𝑒𝑛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𝑈𝐶𝑇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D92E8ED-82CF-404B-AB65-EF8BA204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722" y="936568"/>
                <a:ext cx="3401636" cy="560410"/>
              </a:xfrm>
              <a:prstGeom prst="rect">
                <a:avLst/>
              </a:prstGeom>
              <a:blipFill>
                <a:blip r:embed="rId4"/>
                <a:stretch>
                  <a:fillRect t="-2222" r="-1493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B19EC218-9357-7444-915E-F7D9F2FDDCEE}"/>
              </a:ext>
            </a:extLst>
          </p:cNvPr>
          <p:cNvSpPr txBox="1"/>
          <p:nvPr/>
        </p:nvSpPr>
        <p:spPr>
          <a:xfrm>
            <a:off x="-6865" y="-5164"/>
            <a:ext cx="150407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endParaRPr lang="de-DE" sz="20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2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</Words>
  <Application>Microsoft Macintosh PowerPoint</Application>
  <PresentationFormat>Bildschirmpräsentation (4:3)</PresentationFormat>
  <Paragraphs>261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 Neue</vt:lpstr>
      <vt:lpstr>Office</vt:lpstr>
      <vt:lpstr>A Survey of Monte Carlo Tree Search Methods</vt:lpstr>
      <vt:lpstr>Outline</vt:lpstr>
      <vt:lpstr>Introduction</vt:lpstr>
      <vt:lpstr>MCTS in Tic-Tac-Toe</vt:lpstr>
      <vt:lpstr>MCTS in Tic-Tac-Toe</vt:lpstr>
      <vt:lpstr>MCTS in Tic-Tac-Toe</vt:lpstr>
      <vt:lpstr>MCTS - Variations</vt:lpstr>
      <vt:lpstr>UCT</vt:lpstr>
      <vt:lpstr>UCT</vt:lpstr>
      <vt:lpstr>AMAF</vt:lpstr>
      <vt:lpstr>AMAF</vt:lpstr>
      <vt:lpstr>Loss Avoidance</vt:lpstr>
      <vt:lpstr>Novelty-based Pruning</vt:lpstr>
      <vt:lpstr>Novelty-based Pruning</vt:lpstr>
      <vt:lpstr>Novelty-based Pruning</vt:lpstr>
      <vt:lpstr>Knowledge-based Evaluations</vt:lpstr>
      <vt:lpstr>Use Case: AlphaGo</vt:lpstr>
      <vt:lpstr>Use Case: AlphaGo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 Permanent Revolution in Internet Architecture</dc:title>
  <dc:creator>Simon Schwarz</dc:creator>
  <cp:lastModifiedBy>Schwarz, Simon</cp:lastModifiedBy>
  <cp:revision>1230</cp:revision>
  <dcterms:created xsi:type="dcterms:W3CDTF">2019-10-26T08:27:43Z</dcterms:created>
  <dcterms:modified xsi:type="dcterms:W3CDTF">2020-08-13T15:17:11Z</dcterms:modified>
</cp:coreProperties>
</file>